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
  </p:notesMasterIdLst>
  <p:sldIdLst>
    <p:sldId id="268" r:id="rId2"/>
  </p:sldIdLst>
  <p:sldSz cx="493776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Lato" panose="020F0502020204030203" pitchFamily="34" charset="77"/>
      <p:regular r:id="rId10"/>
      <p:bold r:id="rId11"/>
      <p:italic r:id="rId12"/>
      <p:boldItalic r:id="rId13"/>
    </p:embeddedFont>
    <p:embeddedFont>
      <p:font typeface="Lato Black" panose="020F0A02020204030203" pitchFamily="34" charset="77"/>
      <p:bold r:id="rId14"/>
      <p:boldItalic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672"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B3E5FC"/>
    <a:srgbClr val="FFFFFF"/>
    <a:srgbClr val="90A4AE"/>
    <a:srgbClr val="C8E6C9"/>
    <a:srgbClr val="81C784"/>
    <a:srgbClr val="252529"/>
    <a:srgbClr val="F06292"/>
    <a:srgbClr val="F8BBD0"/>
    <a:srgbClr val="ECEF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19" autoAdjust="0"/>
    <p:restoredTop sz="90355" autoAdjust="0"/>
  </p:normalViewPr>
  <p:slideViewPr>
    <p:cSldViewPr snapToGrid="0" showGuides="1">
      <p:cViewPr>
        <p:scale>
          <a:sx n="40" d="100"/>
          <a:sy n="40" d="100"/>
        </p:scale>
        <p:origin x="-40" y="152"/>
      </p:cViewPr>
      <p:guideLst>
        <p:guide pos="15672"/>
        <p:guide pos="6024"/>
        <p:guide pos="264"/>
        <p:guide pos="744"/>
        <p:guide orient="horz" pos="103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5/22/19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5/22/19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D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8146762" y="0"/>
            <a:ext cx="11254993" cy="3293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091936" y="2067632"/>
            <a:ext cx="25976634" cy="12484959"/>
          </a:xfrm>
        </p:spPr>
        <p:txBody>
          <a:bodyPr anchor="t">
            <a:noAutofit/>
          </a:bodyPr>
          <a:lstStyle/>
          <a:p>
            <a:pPr marL="1143000" indent="-1143000" algn="l">
              <a:lnSpc>
                <a:spcPct val="150000"/>
              </a:lnSpc>
              <a:buFont typeface="Wingdings" pitchFamily="2" charset="2"/>
              <a:buChar char="v"/>
            </a:pP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For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microbiome data</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we need to select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machine learning models </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that address the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goal of the study </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because this selection will decide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model accuracy</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complexity</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interpretability </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and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computational efficiency</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a:t>
            </a:r>
            <a:b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br>
            <a:endParaRPr lang="en-US" sz="8000" dirty="0">
              <a:solidFill>
                <a:schemeClr val="bg1"/>
              </a:solidFill>
              <a:latin typeface="Lato" panose="020F0502020204030203" pitchFamily="34" charset="0"/>
              <a:ea typeface="Roboto" panose="02000000000000000000" pitchFamily="2" charset="0"/>
              <a:cs typeface="Arial" panose="020B0604020202020204" pitchFamily="34" charset="0"/>
            </a:endParaRPr>
          </a:p>
        </p:txBody>
      </p:sp>
      <p:sp>
        <p:nvSpPr>
          <p:cNvPr id="2" name="Rectangle 1">
            <a:extLst>
              <a:ext uri="{FF2B5EF4-FFF2-40B4-BE49-F238E27FC236}">
                <a16:creationId xmlns:a16="http://schemas.microsoft.com/office/drawing/2014/main" id="{B0C5B857-0E51-4898-BAEF-B471D5E63813}"/>
              </a:ext>
            </a:extLst>
          </p:cNvPr>
          <p:cNvSpPr/>
          <p:nvPr/>
        </p:nvSpPr>
        <p:spPr>
          <a:xfrm>
            <a:off x="-74252" y="-25060"/>
            <a:ext cx="11993985" cy="3298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389244" y="7458134"/>
            <a:ext cx="10826986" cy="24621997"/>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INTRODUCTION</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In the microbiome field, use of machine learning (ML) is often flawed. There is a lack of clarity and consistency on which methods are used and how these methods are implemented.</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This is also the case for studies that used microbiome data to detect colorectal cancer (CRC) lesions.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To showcase a reliable ML pipeline and to shed light on how  ML model selection can affect modeling results, we performed an empirical analysis comparing 7 different ML models using the same CRC dataset.</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Arial" panose="020B0604020202020204" pitchFamily="34" charset="0"/>
            </a:endParaRPr>
          </a:p>
          <a:p>
            <a:pPr>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Dataset: 490 patients (261 CRC, 229 healthy)</a:t>
            </a:r>
          </a:p>
          <a:p>
            <a:pPr marL="1200150" lvl="1" indent="-74295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Fecal 16S rRNA sequences are features.</a:t>
            </a:r>
          </a:p>
          <a:p>
            <a:pPr marL="1200150" lvl="1" indent="-74295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Colonoscopy results are labels (SRN or not)</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Model: Binary prediction task with L2-regularized logistic regression, L1 and L2 support vector machines (SVM) with linear and radial basis function kernels, a decision tree, random forest and extreme gradient boosted decision tree (</a:t>
            </a:r>
            <a:r>
              <a:rPr lang="en-US" sz="3600" dirty="0" err="1">
                <a:latin typeface="Lato" panose="020F0502020204030203" pitchFamily="34" charset="0"/>
                <a:cs typeface="Arial" panose="020B0604020202020204" pitchFamily="34" charset="0"/>
              </a:rPr>
              <a:t>XGBoost</a:t>
            </a:r>
            <a:r>
              <a:rPr lang="en-US" sz="3600" dirty="0">
                <a:latin typeface="Lato" panose="020F0502020204030203" pitchFamily="34" charset="0"/>
                <a:cs typeface="Arial" panose="020B0604020202020204" pitchFamily="34" charset="0"/>
              </a:rPr>
              <a:t>).</a:t>
            </a:r>
          </a:p>
          <a:p>
            <a:pPr marL="742950" indent="-742950">
              <a:lnSpc>
                <a:spcPct val="120000"/>
              </a:lnSpc>
              <a:buFont typeface="+mj-lt"/>
              <a:buAutoNum type="arabicPeriod"/>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Arial" panose="020B0604020202020204" pitchFamily="34" charset="0"/>
            </a:endParaRPr>
          </a:p>
          <a:p>
            <a:pPr marL="571500" indent="-571500">
              <a:lnSpc>
                <a:spcPct val="120000"/>
              </a:lnSpc>
              <a:buFont typeface="Arial" panose="020B0604020202020204" pitchFamily="34" charset="0"/>
              <a:buChar char="•"/>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Black" panose="020F0A02020204030203" pitchFamily="34" charset="0"/>
              <a:cs typeface="Arial" panose="020B0604020202020204" pitchFamily="34" charset="0"/>
            </a:endParaRPr>
          </a:p>
          <a:p>
            <a:pPr>
              <a:lnSpc>
                <a:spcPct val="120000"/>
              </a:lnSpc>
            </a:pPr>
            <a:endParaRPr lang="en-US" sz="3600" dirty="0">
              <a:latin typeface="Lato Black" panose="020F0A02020204030203" pitchFamily="34" charset="0"/>
              <a:cs typeface="Arial" panose="020B0604020202020204" pitchFamily="34" charset="0"/>
            </a:endParaRPr>
          </a:p>
          <a:p>
            <a:pPr>
              <a:lnSpc>
                <a:spcPct val="120000"/>
              </a:lnSpc>
            </a:pPr>
            <a:endParaRPr lang="en-US" sz="3600" dirty="0">
              <a:latin typeface="Lato Black" panose="020F0A02020204030203" pitchFamily="34" charset="0"/>
              <a:cs typeface="Arial" panose="020B0604020202020204" pitchFamily="34" charset="0"/>
            </a:endParaRPr>
          </a:p>
          <a:p>
            <a:pPr>
              <a:lnSpc>
                <a:spcPct val="120000"/>
              </a:lnSpc>
            </a:pPr>
            <a:endParaRPr lang="en-US" sz="3600" dirty="0">
              <a:latin typeface="Lato Black" panose="020F0A0202020403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B244B05-C5D7-4580-8933-5B2F47EB56B0}"/>
              </a:ext>
            </a:extLst>
          </p:cNvPr>
          <p:cNvSpPr txBox="1"/>
          <p:nvPr/>
        </p:nvSpPr>
        <p:spPr>
          <a:xfrm>
            <a:off x="396982" y="280154"/>
            <a:ext cx="11400871" cy="3785652"/>
          </a:xfrm>
          <a:prstGeom prst="rect">
            <a:avLst/>
          </a:prstGeom>
          <a:noFill/>
        </p:spPr>
        <p:txBody>
          <a:bodyPr wrap="square" rtlCol="0">
            <a:spAutoFit/>
          </a:bodyPr>
          <a:lstStyle/>
          <a:p>
            <a:r>
              <a:rPr lang="en-US" sz="6000" b="1" i="1" dirty="0">
                <a:latin typeface="Lato" panose="020F0502020204030203" pitchFamily="34" charset="0"/>
                <a:cs typeface="Lato" panose="020F0502020204030203" pitchFamily="34" charset="0"/>
              </a:rPr>
              <a:t>Evaluation of Machine Learning Methods That Identify Colorectal Lesions with Microbiota-Associated Biomarkers</a:t>
            </a:r>
            <a:endParaRPr lang="en-US" sz="6000" i="1" dirty="0">
              <a:latin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64F9E57F-C64F-4827-8C49-BB9DBDC073C7}"/>
              </a:ext>
            </a:extLst>
          </p:cNvPr>
          <p:cNvSpPr txBox="1"/>
          <p:nvPr/>
        </p:nvSpPr>
        <p:spPr>
          <a:xfrm>
            <a:off x="1066713" y="4243116"/>
            <a:ext cx="10347754" cy="3739485"/>
          </a:xfrm>
          <a:prstGeom prst="rect">
            <a:avLst/>
          </a:prstGeom>
          <a:noFill/>
        </p:spPr>
        <p:txBody>
          <a:bodyPr wrap="square" rtlCol="0">
            <a:spAutoFit/>
          </a:bodyPr>
          <a:lstStyle/>
          <a:p>
            <a:pPr>
              <a:lnSpc>
                <a:spcPct val="100000"/>
              </a:lnSpc>
              <a:spcBef>
                <a:spcPts val="0"/>
              </a:spcBef>
              <a:spcAft>
                <a:spcPts val="600"/>
              </a:spcAft>
            </a:pPr>
            <a:r>
              <a:rPr lang="en-US" sz="4000" b="1" dirty="0">
                <a:latin typeface="Lato" panose="020F0502020204030203" pitchFamily="34" charset="0"/>
                <a:cs typeface="Lato" panose="020F0502020204030203" pitchFamily="34" charset="0"/>
              </a:rPr>
              <a:t>B. D. Topçuoğlu</a:t>
            </a:r>
            <a:r>
              <a:rPr lang="en-US" sz="4000" b="1" baseline="30000" dirty="0">
                <a:solidFill>
                  <a:srgbClr val="C00000"/>
                </a:solidFill>
                <a:latin typeface="Lato" panose="020F0502020204030203" pitchFamily="34" charset="0"/>
                <a:cs typeface="Lato" panose="020F0502020204030203" pitchFamily="34" charset="0"/>
              </a:rPr>
              <a:t>1</a:t>
            </a:r>
            <a:r>
              <a:rPr lang="en-US" sz="4000" dirty="0">
                <a:latin typeface="Lato" panose="020F0502020204030203" pitchFamily="34" charset="0"/>
                <a:cs typeface="Lato" panose="020F0502020204030203" pitchFamily="34" charset="0"/>
              </a:rPr>
              <a:t>, J. Wiens</a:t>
            </a:r>
            <a:r>
              <a:rPr lang="en-US" sz="4000" b="1" baseline="30000" dirty="0">
                <a:solidFill>
                  <a:srgbClr val="C00000"/>
                </a:solidFill>
                <a:latin typeface="Lato" panose="020F0502020204030203" pitchFamily="34" charset="0"/>
                <a:cs typeface="Lato" panose="020F0502020204030203" pitchFamily="34" charset="0"/>
              </a:rPr>
              <a:t>2</a:t>
            </a:r>
            <a:r>
              <a:rPr lang="en-US" sz="4000" dirty="0">
                <a:latin typeface="Lato" panose="020F0502020204030203" pitchFamily="34" charset="0"/>
                <a:cs typeface="Lato" panose="020F0502020204030203" pitchFamily="34" charset="0"/>
              </a:rPr>
              <a:t>, M. T. Ruffin</a:t>
            </a:r>
            <a:r>
              <a:rPr lang="en-US" sz="4000" b="1" baseline="30000" dirty="0">
                <a:solidFill>
                  <a:srgbClr val="C00000"/>
                </a:solidFill>
                <a:latin typeface="Lato" panose="020F0502020204030203" pitchFamily="34" charset="0"/>
                <a:cs typeface="Lato" panose="020F0502020204030203" pitchFamily="34" charset="0"/>
              </a:rPr>
              <a:t>3</a:t>
            </a:r>
            <a:r>
              <a:rPr lang="en-US" sz="4000" dirty="0">
                <a:latin typeface="Lato" panose="020F0502020204030203" pitchFamily="34" charset="0"/>
                <a:cs typeface="Lato" panose="020F0502020204030203" pitchFamily="34" charset="0"/>
              </a:rPr>
              <a:t>, P. D. Schloss</a:t>
            </a:r>
            <a:r>
              <a:rPr lang="en-US" sz="4000" b="1" baseline="30000" dirty="0">
                <a:solidFill>
                  <a:srgbClr val="C00000"/>
                </a:solidFill>
                <a:latin typeface="Lato" panose="020F0502020204030203" pitchFamily="34" charset="0"/>
                <a:cs typeface="Lato" panose="020F0502020204030203" pitchFamily="34" charset="0"/>
              </a:rPr>
              <a:t>1</a:t>
            </a:r>
          </a:p>
          <a:p>
            <a:r>
              <a:rPr lang="en-US" sz="2400" b="1" baseline="30000" dirty="0">
                <a:solidFill>
                  <a:srgbClr val="C00000"/>
                </a:solidFill>
                <a:latin typeface="Lato" panose="020F0502020204030203" pitchFamily="34" charset="0"/>
                <a:cs typeface="Lato" panose="020F0502020204030203" pitchFamily="34" charset="0"/>
              </a:rPr>
              <a:t>1</a:t>
            </a:r>
            <a:r>
              <a:rPr lang="en-US" sz="2400" dirty="0">
                <a:latin typeface="Lato" panose="020F0502020204030203" pitchFamily="34" charset="0"/>
                <a:cs typeface="Lato" panose="020F0502020204030203" pitchFamily="34" charset="0"/>
              </a:rPr>
              <a:t> </a:t>
            </a:r>
            <a:r>
              <a:rPr lang="en-US" sz="2400" dirty="0">
                <a:solidFill>
                  <a:schemeClr val="tx1">
                    <a:lumMod val="65000"/>
                    <a:lumOff val="35000"/>
                  </a:schemeClr>
                </a:solidFill>
                <a:latin typeface="Lato" panose="020F0502020204030203" pitchFamily="34" charset="0"/>
                <a:cs typeface="Lato" panose="020F0502020204030203" pitchFamily="34" charset="0"/>
              </a:rPr>
              <a:t>Department of Microbiology and Immunology, University of Michigan</a:t>
            </a:r>
          </a:p>
          <a:p>
            <a:r>
              <a:rPr lang="en-US" sz="2400" b="1" baseline="30000" dirty="0">
                <a:solidFill>
                  <a:srgbClr val="C00000"/>
                </a:solidFill>
                <a:latin typeface="Lato" panose="020F0502020204030203" pitchFamily="34" charset="0"/>
                <a:cs typeface="Lato" panose="020F0502020204030203" pitchFamily="34" charset="0"/>
              </a:rPr>
              <a:t>2 </a:t>
            </a:r>
            <a:r>
              <a:rPr lang="en-US" sz="2400" dirty="0">
                <a:solidFill>
                  <a:schemeClr val="tx1">
                    <a:lumMod val="65000"/>
                    <a:lumOff val="35000"/>
                  </a:schemeClr>
                </a:solidFill>
                <a:latin typeface="Lato" panose="020F0502020204030203" pitchFamily="34" charset="0"/>
                <a:cs typeface="Lato" panose="020F0502020204030203" pitchFamily="34" charset="0"/>
              </a:rPr>
              <a:t>Department of Computer Science and Engineering, University or Michigan</a:t>
            </a:r>
          </a:p>
          <a:p>
            <a:r>
              <a:rPr lang="en-US" sz="2400" b="1" baseline="30000" dirty="0">
                <a:solidFill>
                  <a:srgbClr val="C00000"/>
                </a:solidFill>
                <a:latin typeface="Lato" panose="020F0502020204030203" pitchFamily="34" charset="0"/>
                <a:cs typeface="Lato" panose="020F0502020204030203" pitchFamily="34" charset="0"/>
              </a:rPr>
              <a:t>3 </a:t>
            </a:r>
            <a:r>
              <a:rPr lang="en-US" sz="2400" dirty="0">
                <a:solidFill>
                  <a:schemeClr val="tx1">
                    <a:lumMod val="65000"/>
                    <a:lumOff val="35000"/>
                  </a:schemeClr>
                </a:solidFill>
                <a:latin typeface="Lato" panose="020F0502020204030203" pitchFamily="34" charset="0"/>
                <a:cs typeface="Lato" panose="020F0502020204030203" pitchFamily="34" charset="0"/>
              </a:rPr>
              <a:t>Department of Family Medicine and Community Medicine, Penn State Hershey Medical Center </a:t>
            </a:r>
          </a:p>
          <a:p>
            <a:pPr marL="514350" indent="-514350">
              <a:buAutoNum type="arabicPeriod"/>
            </a:pPr>
            <a:endParaRPr lang="en-US" sz="2800" dirty="0">
              <a:latin typeface="Lato" panose="020F0502020204030203" pitchFamily="34" charset="0"/>
              <a:cs typeface="Lato" panose="020F0502020204030203" pitchFamily="34" charset="0"/>
            </a:endParaRPr>
          </a:p>
          <a:p>
            <a:pPr marL="514350" indent="-514350">
              <a:buAutoNum type="arabicPeriod"/>
            </a:pPr>
            <a:endParaRPr lang="en-US" sz="2800" dirty="0">
              <a:latin typeface="Lato" panose="020F0502020204030203" pitchFamily="34" charset="0"/>
              <a:cs typeface="Lato" panose="020F0502020204030203" pitchFamily="34" charset="0"/>
            </a:endParaRPr>
          </a:p>
        </p:txBody>
      </p:sp>
      <p:sp>
        <p:nvSpPr>
          <p:cNvPr id="20" name="Graphic 18">
            <a:extLst>
              <a:ext uri="{FF2B5EF4-FFF2-40B4-BE49-F238E27FC236}">
                <a16:creationId xmlns:a16="http://schemas.microsoft.com/office/drawing/2014/main" id="{BDF411EE-4753-4C32-9DAF-D5DA024A3893}"/>
              </a:ext>
            </a:extLst>
          </p:cNvPr>
          <p:cNvSpPr/>
          <p:nvPr/>
        </p:nvSpPr>
        <p:spPr>
          <a:xfrm>
            <a:off x="636255" y="4408385"/>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80DEEA"/>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401802" y="27189458"/>
            <a:ext cx="8077384" cy="1569660"/>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Take a picture to</a:t>
            </a:r>
            <a:br>
              <a:rPr lang="en-US" sz="4800" dirty="0">
                <a:solidFill>
                  <a:srgbClr val="80DEEA"/>
                </a:solidFill>
                <a:latin typeface="Lato" panose="020F0502020204030203" pitchFamily="34" charset="0"/>
                <a:cs typeface="Arial" panose="020B0604020202020204" pitchFamily="34" charset="0"/>
              </a:rPr>
            </a:br>
            <a:r>
              <a:rPr lang="en-US" sz="4800" dirty="0">
                <a:solidFill>
                  <a:srgbClr val="80DEEA"/>
                </a:solidFill>
                <a:latin typeface="Lato Black" panose="020F0A02020204030203" pitchFamily="34" charset="0"/>
                <a:cs typeface="Arial" panose="020B0604020202020204" pitchFamily="34" charset="0"/>
              </a:rPr>
              <a:t>go to my </a:t>
            </a:r>
            <a:r>
              <a:rPr lang="en-US" sz="4800" dirty="0" err="1">
                <a:solidFill>
                  <a:srgbClr val="80DEEA"/>
                </a:solidFill>
                <a:latin typeface="Lato Black" panose="020F0A02020204030203" pitchFamily="34" charset="0"/>
                <a:cs typeface="Arial" panose="020B0604020202020204" pitchFamily="34" charset="0"/>
              </a:rPr>
              <a:t>Github</a:t>
            </a:r>
            <a:r>
              <a:rPr lang="en-US" sz="4800" dirty="0">
                <a:solidFill>
                  <a:srgbClr val="80DEEA"/>
                </a:solidFill>
                <a:latin typeface="Lato Black" panose="020F0A02020204030203" pitchFamily="34" charset="0"/>
                <a:cs typeface="Arial" panose="020B0604020202020204" pitchFamily="34" charset="0"/>
              </a:rPr>
              <a:t> repository.</a:t>
            </a:r>
          </a:p>
        </p:txBody>
      </p:sp>
      <p:sp>
        <p:nvSpPr>
          <p:cNvPr id="18" name="Rectangle 17">
            <a:extLst>
              <a:ext uri="{FF2B5EF4-FFF2-40B4-BE49-F238E27FC236}">
                <a16:creationId xmlns:a16="http://schemas.microsoft.com/office/drawing/2014/main" id="{FFBF6308-DE89-4361-988D-52269B946BF4}"/>
              </a:ext>
            </a:extLst>
          </p:cNvPr>
          <p:cNvSpPr/>
          <p:nvPr/>
        </p:nvSpPr>
        <p:spPr>
          <a:xfrm>
            <a:off x="12536892" y="25559081"/>
            <a:ext cx="5616599" cy="55276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0215C62-9102-3F48-BC98-B98FCF0BC393}"/>
              </a:ext>
            </a:extLst>
          </p:cNvPr>
          <p:cNvPicPr>
            <a:picLocks noChangeAspect="1"/>
          </p:cNvPicPr>
          <p:nvPr/>
        </p:nvPicPr>
        <p:blipFill>
          <a:blip r:embed="rId3"/>
          <a:stretch>
            <a:fillRect/>
          </a:stretch>
        </p:blipFill>
        <p:spPr>
          <a:xfrm>
            <a:off x="38527297" y="13057313"/>
            <a:ext cx="10843433" cy="2464416"/>
          </a:xfrm>
          <a:prstGeom prst="rect">
            <a:avLst/>
          </a:prstGeom>
        </p:spPr>
      </p:pic>
      <p:pic>
        <p:nvPicPr>
          <p:cNvPr id="15" name="Picture 14">
            <a:extLst>
              <a:ext uri="{FF2B5EF4-FFF2-40B4-BE49-F238E27FC236}">
                <a16:creationId xmlns:a16="http://schemas.microsoft.com/office/drawing/2014/main" id="{51DF9019-6946-564B-9260-31A7919B6679}"/>
              </a:ext>
            </a:extLst>
          </p:cNvPr>
          <p:cNvPicPr>
            <a:picLocks noChangeAspect="1"/>
          </p:cNvPicPr>
          <p:nvPr/>
        </p:nvPicPr>
        <p:blipFill>
          <a:blip r:embed="rId4"/>
          <a:stretch>
            <a:fillRect/>
          </a:stretch>
        </p:blipFill>
        <p:spPr>
          <a:xfrm>
            <a:off x="38741562" y="18371211"/>
            <a:ext cx="9698956" cy="7274217"/>
          </a:xfrm>
          <a:prstGeom prst="rect">
            <a:avLst/>
          </a:prstGeom>
        </p:spPr>
      </p:pic>
      <p:pic>
        <p:nvPicPr>
          <p:cNvPr id="21" name="Picture 20">
            <a:extLst>
              <a:ext uri="{FF2B5EF4-FFF2-40B4-BE49-F238E27FC236}">
                <a16:creationId xmlns:a16="http://schemas.microsoft.com/office/drawing/2014/main" id="{ED1F8A85-F704-A042-B263-8F1D5C8F119A}"/>
              </a:ext>
            </a:extLst>
          </p:cNvPr>
          <p:cNvPicPr>
            <a:picLocks noChangeAspect="1"/>
          </p:cNvPicPr>
          <p:nvPr/>
        </p:nvPicPr>
        <p:blipFill rotWithShape="1">
          <a:blip r:embed="rId5"/>
          <a:srcRect l="6495" t="1738" r="2761" b="4463"/>
          <a:stretch/>
        </p:blipFill>
        <p:spPr>
          <a:xfrm>
            <a:off x="38598995" y="29216839"/>
            <a:ext cx="5228060" cy="3602736"/>
          </a:xfrm>
          <a:prstGeom prst="rect">
            <a:avLst/>
          </a:prstGeom>
        </p:spPr>
      </p:pic>
      <p:sp>
        <p:nvSpPr>
          <p:cNvPr id="25" name="Title 4">
            <a:extLst>
              <a:ext uri="{FF2B5EF4-FFF2-40B4-BE49-F238E27FC236}">
                <a16:creationId xmlns:a16="http://schemas.microsoft.com/office/drawing/2014/main" id="{5ACCFD48-4AEC-7F43-9F1A-4BFF9A86078E}"/>
              </a:ext>
            </a:extLst>
          </p:cNvPr>
          <p:cNvSpPr txBox="1">
            <a:spLocks/>
          </p:cNvSpPr>
          <p:nvPr/>
        </p:nvSpPr>
        <p:spPr>
          <a:xfrm>
            <a:off x="12514996" y="13312681"/>
            <a:ext cx="24567797" cy="12484959"/>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marL="1143000" indent="-1143000" algn="l">
              <a:lnSpc>
                <a:spcPct val="150000"/>
              </a:lnSpc>
              <a:buFont typeface="Wingdings" pitchFamily="2" charset="2"/>
              <a:buChar char="v"/>
            </a:pP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Random forest </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model was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best</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at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detecting colorectal lesions </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using 16S rRNA sequences but it was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slow</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and more complex</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Despite the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simplicity</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the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L</a:t>
            </a:r>
            <a:r>
              <a:rPr lang="en-US" sz="8000" b="1" baseline="-25000" dirty="0">
                <a:solidFill>
                  <a:schemeClr val="bg1"/>
                </a:solidFill>
                <a:latin typeface="Lato" panose="020F0502020204030203" pitchFamily="34" charset="0"/>
                <a:ea typeface="Roboto" panose="02000000000000000000" pitchFamily="2" charset="0"/>
                <a:cs typeface="Arial" panose="020B0604020202020204" pitchFamily="34" charset="0"/>
              </a:rPr>
              <a:t>2</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-regularized logistic regression</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followed random forest. It was also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fast </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and </a:t>
            </a:r>
            <a:r>
              <a:rPr lang="en-US" sz="8000" b="1" dirty="0">
                <a:solidFill>
                  <a:schemeClr val="bg1"/>
                </a:solidFill>
                <a:latin typeface="Lato" panose="020F0502020204030203" pitchFamily="34" charset="0"/>
                <a:ea typeface="Roboto" panose="02000000000000000000" pitchFamily="2" charset="0"/>
                <a:cs typeface="Arial" panose="020B0604020202020204" pitchFamily="34" charset="0"/>
              </a:rPr>
              <a:t>easy to interpret</a:t>
            </a:r>
            <a: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t>. </a:t>
            </a:r>
            <a:b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8000" dirty="0">
                <a:solidFill>
                  <a:schemeClr val="bg1"/>
                </a:solidFill>
                <a:latin typeface="Lato" panose="020F0502020204030203" pitchFamily="34" charset="0"/>
                <a:ea typeface="Roboto" panose="02000000000000000000" pitchFamily="2" charset="0"/>
                <a:cs typeface="Arial" panose="020B0604020202020204" pitchFamily="34" charset="0"/>
              </a:rPr>
            </a:br>
            <a:endParaRPr lang="en-US" sz="8000" dirty="0">
              <a:solidFill>
                <a:schemeClr val="bg1"/>
              </a:solidFill>
              <a:latin typeface="Lato" panose="020F0502020204030203" pitchFamily="34" charset="0"/>
              <a:ea typeface="Roboto" panose="02000000000000000000" pitchFamily="2" charset="0"/>
              <a:cs typeface="Arial" panose="020B0604020202020204" pitchFamily="34" charset="0"/>
            </a:endParaRPr>
          </a:p>
        </p:txBody>
      </p:sp>
      <p:sp>
        <p:nvSpPr>
          <p:cNvPr id="23" name="Rectangle 22">
            <a:extLst>
              <a:ext uri="{FF2B5EF4-FFF2-40B4-BE49-F238E27FC236}">
                <a16:creationId xmlns:a16="http://schemas.microsoft.com/office/drawing/2014/main" id="{6197A839-0DBB-1D4B-BE9A-4223A501DB1B}"/>
              </a:ext>
            </a:extLst>
          </p:cNvPr>
          <p:cNvSpPr/>
          <p:nvPr/>
        </p:nvSpPr>
        <p:spPr>
          <a:xfrm>
            <a:off x="38483530" y="9210124"/>
            <a:ext cx="10687050" cy="2677656"/>
          </a:xfrm>
          <a:prstGeom prst="rect">
            <a:avLst/>
          </a:prstGeom>
        </p:spPr>
        <p:txBody>
          <a:bodyPr wrap="square">
            <a:spAutoFit/>
          </a:bodyPr>
          <a:lstStyle/>
          <a:p>
            <a:pPr algn="just"/>
            <a:r>
              <a:rPr lang="en-US" sz="2800" b="1" dirty="0"/>
              <a:t>Figure 2. Machine learning pipeline showing predictive model training and evaluation flowchart.  </a:t>
            </a:r>
            <a:r>
              <a:rPr lang="en-US" sz="2800" dirty="0"/>
              <a:t>We split the data stratified to maintain the overall label distribution, performed five-fold cross-validation on the training data to select the best hyperparameter setting and then using these hyperparameters to train all of the training data. The model was evaluated on a held-out set of data.</a:t>
            </a:r>
          </a:p>
        </p:txBody>
      </p:sp>
      <p:sp>
        <p:nvSpPr>
          <p:cNvPr id="27" name="TextBox 26">
            <a:extLst>
              <a:ext uri="{FF2B5EF4-FFF2-40B4-BE49-F238E27FC236}">
                <a16:creationId xmlns:a16="http://schemas.microsoft.com/office/drawing/2014/main" id="{5E0F489E-9F01-4544-ABC6-B2A62CAF49E7}"/>
              </a:ext>
            </a:extLst>
          </p:cNvPr>
          <p:cNvSpPr txBox="1"/>
          <p:nvPr/>
        </p:nvSpPr>
        <p:spPr>
          <a:xfrm>
            <a:off x="21736094" y="30459226"/>
            <a:ext cx="8077384" cy="830997"/>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a:t>
            </a:r>
            <a:r>
              <a:rPr lang="en-US" sz="4800" dirty="0" err="1">
                <a:solidFill>
                  <a:srgbClr val="80DEEA"/>
                </a:solidFill>
                <a:latin typeface="Lato Black" panose="020F0A02020204030203" pitchFamily="34" charset="0"/>
                <a:cs typeface="Arial" panose="020B0604020202020204" pitchFamily="34" charset="0"/>
              </a:rPr>
              <a:t>Begum_Topcuoglu</a:t>
            </a:r>
            <a:endParaRPr lang="en-US" sz="4800" dirty="0">
              <a:solidFill>
                <a:srgbClr val="80DEEA"/>
              </a:solidFill>
              <a:latin typeface="Lato Black" panose="020F0A02020204030203" pitchFamily="34" charset="0"/>
              <a:cs typeface="Arial" panose="020B0604020202020204" pitchFamily="34" charset="0"/>
            </a:endParaRPr>
          </a:p>
        </p:txBody>
      </p:sp>
      <p:pic>
        <p:nvPicPr>
          <p:cNvPr id="7" name="Picture 6">
            <a:extLst>
              <a:ext uri="{FF2B5EF4-FFF2-40B4-BE49-F238E27FC236}">
                <a16:creationId xmlns:a16="http://schemas.microsoft.com/office/drawing/2014/main" id="{1F914478-4EB2-1549-ABC3-A528572CBF77}"/>
              </a:ext>
            </a:extLst>
          </p:cNvPr>
          <p:cNvPicPr>
            <a:picLocks noChangeAspect="1"/>
          </p:cNvPicPr>
          <p:nvPr/>
        </p:nvPicPr>
        <p:blipFill>
          <a:blip r:embed="rId6"/>
          <a:stretch>
            <a:fillRect/>
          </a:stretch>
        </p:blipFill>
        <p:spPr>
          <a:xfrm>
            <a:off x="19431141" y="29963947"/>
            <a:ext cx="1920742" cy="1920742"/>
          </a:xfrm>
          <a:prstGeom prst="rect">
            <a:avLst/>
          </a:prstGeom>
        </p:spPr>
      </p:pic>
      <p:pic>
        <p:nvPicPr>
          <p:cNvPr id="29" name="Picture 28">
            <a:extLst>
              <a:ext uri="{FF2B5EF4-FFF2-40B4-BE49-F238E27FC236}">
                <a16:creationId xmlns:a16="http://schemas.microsoft.com/office/drawing/2014/main" id="{DB309858-1F2D-514F-9865-CC447EDC84E7}"/>
              </a:ext>
            </a:extLst>
          </p:cNvPr>
          <p:cNvPicPr>
            <a:picLocks noChangeAspect="1"/>
          </p:cNvPicPr>
          <p:nvPr/>
        </p:nvPicPr>
        <p:blipFill rotWithShape="1">
          <a:blip r:embed="rId7">
            <a:extLst>
              <a:ext uri="{28A0092B-C50C-407E-A947-70E740481C1C}">
                <a14:useLocalDpi xmlns:a14="http://schemas.microsoft.com/office/drawing/2010/main" val="0"/>
              </a:ext>
            </a:extLst>
          </a:blip>
          <a:srcRect l="7745" t="5791" r="2787" b="5764"/>
          <a:stretch/>
        </p:blipFill>
        <p:spPr>
          <a:xfrm>
            <a:off x="621929" y="24543406"/>
            <a:ext cx="7978953" cy="5915820"/>
          </a:xfrm>
          <a:prstGeom prst="rect">
            <a:avLst/>
          </a:prstGeom>
        </p:spPr>
      </p:pic>
      <p:pic>
        <p:nvPicPr>
          <p:cNvPr id="13" name="Picture 12">
            <a:extLst>
              <a:ext uri="{FF2B5EF4-FFF2-40B4-BE49-F238E27FC236}">
                <a16:creationId xmlns:a16="http://schemas.microsoft.com/office/drawing/2014/main" id="{EF5352F8-CD54-DB45-8C5A-8D217C783FEA}"/>
              </a:ext>
            </a:extLst>
          </p:cNvPr>
          <p:cNvPicPr>
            <a:picLocks noChangeAspect="1"/>
          </p:cNvPicPr>
          <p:nvPr/>
        </p:nvPicPr>
        <p:blipFill>
          <a:blip r:embed="rId8"/>
          <a:stretch>
            <a:fillRect/>
          </a:stretch>
        </p:blipFill>
        <p:spPr>
          <a:xfrm>
            <a:off x="31403604" y="29681424"/>
            <a:ext cx="2203265" cy="2203265"/>
          </a:xfrm>
          <a:prstGeom prst="rect">
            <a:avLst/>
          </a:prstGeom>
        </p:spPr>
      </p:pic>
      <p:pic>
        <p:nvPicPr>
          <p:cNvPr id="38" name="Picture 37">
            <a:extLst>
              <a:ext uri="{FF2B5EF4-FFF2-40B4-BE49-F238E27FC236}">
                <a16:creationId xmlns:a16="http://schemas.microsoft.com/office/drawing/2014/main" id="{044CEF24-18CB-F648-9126-5085B22738FF}"/>
              </a:ext>
            </a:extLst>
          </p:cNvPr>
          <p:cNvPicPr>
            <a:picLocks noChangeAspect="1"/>
          </p:cNvPicPr>
          <p:nvPr/>
        </p:nvPicPr>
        <p:blipFill rotWithShape="1">
          <a:blip r:embed="rId9"/>
          <a:srcRect b="35424"/>
          <a:stretch/>
        </p:blipFill>
        <p:spPr>
          <a:xfrm>
            <a:off x="33311788" y="29675904"/>
            <a:ext cx="3810000" cy="2214303"/>
          </a:xfrm>
          <a:prstGeom prst="rect">
            <a:avLst/>
          </a:prstGeom>
        </p:spPr>
      </p:pic>
      <p:pic>
        <p:nvPicPr>
          <p:cNvPr id="42" name="Picture 41">
            <a:extLst>
              <a:ext uri="{FF2B5EF4-FFF2-40B4-BE49-F238E27FC236}">
                <a16:creationId xmlns:a16="http://schemas.microsoft.com/office/drawing/2014/main" id="{94AA025E-FC1B-C443-BB5A-4F22DF5E2D70}"/>
              </a:ext>
            </a:extLst>
          </p:cNvPr>
          <p:cNvPicPr>
            <a:picLocks noChangeAspect="1"/>
          </p:cNvPicPr>
          <p:nvPr/>
        </p:nvPicPr>
        <p:blipFill rotWithShape="1">
          <a:blip r:embed="rId10"/>
          <a:srcRect r="70288"/>
          <a:stretch/>
        </p:blipFill>
        <p:spPr>
          <a:xfrm>
            <a:off x="29589374" y="29734203"/>
            <a:ext cx="1230146" cy="1955800"/>
          </a:xfrm>
          <a:prstGeom prst="rect">
            <a:avLst/>
          </a:prstGeom>
        </p:spPr>
      </p:pic>
      <p:sp>
        <p:nvSpPr>
          <p:cNvPr id="43" name="Rectangle 42">
            <a:extLst>
              <a:ext uri="{FF2B5EF4-FFF2-40B4-BE49-F238E27FC236}">
                <a16:creationId xmlns:a16="http://schemas.microsoft.com/office/drawing/2014/main" id="{78810670-4EDB-3948-A18A-ACEDE753E60C}"/>
              </a:ext>
            </a:extLst>
          </p:cNvPr>
          <p:cNvSpPr/>
          <p:nvPr/>
        </p:nvSpPr>
        <p:spPr>
          <a:xfrm>
            <a:off x="346652" y="30691329"/>
            <a:ext cx="10687050" cy="1938992"/>
          </a:xfrm>
          <a:prstGeom prst="rect">
            <a:avLst/>
          </a:prstGeom>
        </p:spPr>
        <p:txBody>
          <a:bodyPr wrap="square">
            <a:spAutoFit/>
          </a:bodyPr>
          <a:lstStyle/>
          <a:p>
            <a:pPr algn="just"/>
            <a:r>
              <a:rPr lang="en-US" sz="2400" b="1" dirty="0"/>
              <a:t>Figure 1 Generalization and classification performance of ML models using AUROC values of all cross validation and testing performances. </a:t>
            </a:r>
            <a:r>
              <a:rPr lang="en-US" sz="2400" dirty="0"/>
              <a:t>The median AUROC for diagnosing individuals with CRC lesions using bacterial abundances was higher than chance (depicted by horizontal line at 0.50) for all the ML models. Discriminative performance of random forest model was higher than other ML models. </a:t>
            </a:r>
          </a:p>
        </p:txBody>
      </p:sp>
      <p:sp>
        <p:nvSpPr>
          <p:cNvPr id="45" name="Title 4">
            <a:extLst>
              <a:ext uri="{FF2B5EF4-FFF2-40B4-BE49-F238E27FC236}">
                <a16:creationId xmlns:a16="http://schemas.microsoft.com/office/drawing/2014/main" id="{81AB9871-D801-3C48-AF67-94031BE5CE78}"/>
              </a:ext>
            </a:extLst>
          </p:cNvPr>
          <p:cNvSpPr txBox="1">
            <a:spLocks/>
          </p:cNvSpPr>
          <p:nvPr/>
        </p:nvSpPr>
        <p:spPr>
          <a:xfrm>
            <a:off x="38348219" y="316973"/>
            <a:ext cx="11473735" cy="2771125"/>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nSpc>
                <a:spcPct val="120000"/>
              </a:lnSpc>
            </a:pPr>
            <a:r>
              <a:rPr lang="en-US" sz="4400" b="1" dirty="0">
                <a:latin typeface="Lato" panose="020F0502020204030203" pitchFamily="34" charset="0"/>
                <a:cs typeface="Arial" panose="020B0604020202020204" pitchFamily="34" charset="0"/>
              </a:rPr>
              <a:t>Additional Information</a:t>
            </a:r>
          </a:p>
          <a:p>
            <a:pPr>
              <a:lnSpc>
                <a:spcPct val="120000"/>
              </a:lnSpc>
            </a:pPr>
            <a:endParaRPr lang="en-US" sz="4400" b="1" dirty="0">
              <a:latin typeface="Lato Black" panose="020F0A02020204030203" pitchFamily="34" charset="0"/>
              <a:cs typeface="Arial" panose="020B0604020202020204" pitchFamily="34" charset="0"/>
            </a:endParaRPr>
          </a:p>
        </p:txBody>
      </p:sp>
      <p:sp>
        <p:nvSpPr>
          <p:cNvPr id="47" name="Title 4">
            <a:extLst>
              <a:ext uri="{FF2B5EF4-FFF2-40B4-BE49-F238E27FC236}">
                <a16:creationId xmlns:a16="http://schemas.microsoft.com/office/drawing/2014/main" id="{C7B7D42C-7D4B-4C43-B079-0D240B261766}"/>
              </a:ext>
            </a:extLst>
          </p:cNvPr>
          <p:cNvSpPr txBox="1">
            <a:spLocks/>
          </p:cNvSpPr>
          <p:nvPr/>
        </p:nvSpPr>
        <p:spPr>
          <a:xfrm>
            <a:off x="38605489" y="12196298"/>
            <a:ext cx="11473735" cy="22327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lnSpc>
                <a:spcPct val="120000"/>
              </a:lnSpc>
            </a:pPr>
            <a:r>
              <a:rPr lang="en-US" sz="3200" b="1" dirty="0">
                <a:latin typeface="Lato" panose="020F0502020204030203" pitchFamily="34" charset="0"/>
                <a:cs typeface="Arial" panose="020B0604020202020204" pitchFamily="34" charset="0"/>
              </a:rPr>
              <a:t>Feature Importance</a:t>
            </a:r>
          </a:p>
          <a:p>
            <a:pPr>
              <a:lnSpc>
                <a:spcPct val="120000"/>
              </a:lnSpc>
            </a:pPr>
            <a:endParaRPr lang="en-US" sz="3200" b="1" dirty="0">
              <a:latin typeface="Lato Black" panose="020F0A02020204030203" pitchFamily="34" charset="0"/>
              <a:cs typeface="Arial" panose="020B0604020202020204" pitchFamily="34" charset="0"/>
            </a:endParaRPr>
          </a:p>
        </p:txBody>
      </p:sp>
      <p:sp>
        <p:nvSpPr>
          <p:cNvPr id="48" name="Rectangle 47">
            <a:extLst>
              <a:ext uri="{FF2B5EF4-FFF2-40B4-BE49-F238E27FC236}">
                <a16:creationId xmlns:a16="http://schemas.microsoft.com/office/drawing/2014/main" id="{5AB0F04A-223F-2D41-A91A-79245D125CA6}"/>
              </a:ext>
            </a:extLst>
          </p:cNvPr>
          <p:cNvSpPr/>
          <p:nvPr/>
        </p:nvSpPr>
        <p:spPr>
          <a:xfrm>
            <a:off x="38445743" y="15650599"/>
            <a:ext cx="10687050" cy="2677656"/>
          </a:xfrm>
          <a:prstGeom prst="rect">
            <a:avLst/>
          </a:prstGeom>
        </p:spPr>
        <p:txBody>
          <a:bodyPr wrap="square">
            <a:spAutoFit/>
          </a:bodyPr>
          <a:lstStyle/>
          <a:p>
            <a:pPr algn="just"/>
            <a:r>
              <a:rPr lang="en-US" sz="2800" b="1" dirty="0"/>
              <a:t>Figure 3. Interpretation of the linear ML models. </a:t>
            </a:r>
            <a:r>
              <a:rPr lang="en-US" sz="2800" dirty="0"/>
              <a:t>(A) L2 logistic regression coefficients  (B) L1 SVM with linear kernel feature weights (C) L2 SVM with linear kernel feature weights. The means weights and coefficients of the most important 5 OTUs are shown here with the standard deviation over 100 data-splits. Similar OTUs had the largest impact on the predictive performance.</a:t>
            </a:r>
          </a:p>
        </p:txBody>
      </p:sp>
      <p:sp>
        <p:nvSpPr>
          <p:cNvPr id="49" name="Rectangle 48">
            <a:extLst>
              <a:ext uri="{FF2B5EF4-FFF2-40B4-BE49-F238E27FC236}">
                <a16:creationId xmlns:a16="http://schemas.microsoft.com/office/drawing/2014/main" id="{B09A2CAB-19D4-2345-B56E-CDC6779221DE}"/>
              </a:ext>
            </a:extLst>
          </p:cNvPr>
          <p:cNvSpPr/>
          <p:nvPr/>
        </p:nvSpPr>
        <p:spPr>
          <a:xfrm>
            <a:off x="38533730" y="25725023"/>
            <a:ext cx="10687050" cy="2677656"/>
          </a:xfrm>
          <a:prstGeom prst="rect">
            <a:avLst/>
          </a:prstGeom>
        </p:spPr>
        <p:txBody>
          <a:bodyPr wrap="square">
            <a:spAutoFit/>
          </a:bodyPr>
          <a:lstStyle/>
          <a:p>
            <a:pPr algn="just"/>
            <a:r>
              <a:rPr lang="en-US" sz="2800" b="1" dirty="0"/>
              <a:t>Figure 4. Explanation of the non-linear ML models. </a:t>
            </a:r>
            <a:r>
              <a:rPr lang="en-US" sz="2800" dirty="0"/>
              <a:t>(A) SVM with radial basis kernel (B) decision tree (C) random forest (D) </a:t>
            </a:r>
            <a:r>
              <a:rPr lang="en-US" sz="2800" dirty="0" err="1"/>
              <a:t>XGboost</a:t>
            </a:r>
            <a:r>
              <a:rPr lang="en-US" sz="2800" dirty="0"/>
              <a:t> </a:t>
            </a:r>
            <a:r>
              <a:rPr lang="en-US" sz="2800" dirty="0" err="1"/>
              <a:t>feaure</a:t>
            </a:r>
            <a:r>
              <a:rPr lang="en-US" sz="2800" dirty="0"/>
              <a:t> </a:t>
            </a:r>
            <a:r>
              <a:rPr lang="en-US" sz="2800" dirty="0" err="1"/>
              <a:t>importances</a:t>
            </a:r>
            <a:r>
              <a:rPr lang="en-US" sz="2800" dirty="0"/>
              <a:t> were explained using permutation importance using held-out test set. The gray rectangle and the dashed line show the IQR range and median of the base testing AUROC without any permutation performed. A </a:t>
            </a:r>
            <a:r>
              <a:rPr lang="en-US" sz="2800" i="1" dirty="0" err="1"/>
              <a:t>Peptostreptococcus</a:t>
            </a:r>
            <a:r>
              <a:rPr lang="en-US" sz="2800" dirty="0"/>
              <a:t> species had the largest impact.</a:t>
            </a:r>
          </a:p>
        </p:txBody>
      </p:sp>
      <p:sp>
        <p:nvSpPr>
          <p:cNvPr id="51" name="Rectangle 50">
            <a:extLst>
              <a:ext uri="{FF2B5EF4-FFF2-40B4-BE49-F238E27FC236}">
                <a16:creationId xmlns:a16="http://schemas.microsoft.com/office/drawing/2014/main" id="{147EC3A2-C8D3-364C-92F8-73417E085C67}"/>
              </a:ext>
            </a:extLst>
          </p:cNvPr>
          <p:cNvSpPr/>
          <p:nvPr/>
        </p:nvSpPr>
        <p:spPr>
          <a:xfrm>
            <a:off x="44504524" y="29442318"/>
            <a:ext cx="4866206" cy="3108543"/>
          </a:xfrm>
          <a:prstGeom prst="rect">
            <a:avLst/>
          </a:prstGeom>
        </p:spPr>
        <p:txBody>
          <a:bodyPr wrap="square">
            <a:spAutoFit/>
          </a:bodyPr>
          <a:lstStyle/>
          <a:p>
            <a:r>
              <a:rPr lang="en-US" sz="2800" b="1" dirty="0"/>
              <a:t>Figure 5. Computational efficiency of seven ML models. </a:t>
            </a:r>
            <a:r>
              <a:rPr lang="en-US" sz="2800" dirty="0"/>
              <a:t>The wall-times for training and testing of each data-split showed the differences in computational efficiency of the seven models. </a:t>
            </a:r>
          </a:p>
        </p:txBody>
      </p:sp>
      <p:sp>
        <p:nvSpPr>
          <p:cNvPr id="52" name="Title 4">
            <a:extLst>
              <a:ext uri="{FF2B5EF4-FFF2-40B4-BE49-F238E27FC236}">
                <a16:creationId xmlns:a16="http://schemas.microsoft.com/office/drawing/2014/main" id="{F446F001-01A5-3047-8A2E-B276F2313364}"/>
              </a:ext>
            </a:extLst>
          </p:cNvPr>
          <p:cNvSpPr txBox="1">
            <a:spLocks/>
          </p:cNvSpPr>
          <p:nvPr/>
        </p:nvSpPr>
        <p:spPr>
          <a:xfrm>
            <a:off x="38572952" y="28482274"/>
            <a:ext cx="11473735" cy="22327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lnSpc>
                <a:spcPct val="120000"/>
              </a:lnSpc>
            </a:pPr>
            <a:r>
              <a:rPr lang="en-US" sz="3200" b="1" dirty="0">
                <a:latin typeface="Lato" panose="020F0502020204030203" pitchFamily="34" charset="0"/>
                <a:cs typeface="Arial" panose="020B0604020202020204" pitchFamily="34" charset="0"/>
              </a:rPr>
              <a:t>Computational Efficiency</a:t>
            </a:r>
          </a:p>
          <a:p>
            <a:pPr>
              <a:lnSpc>
                <a:spcPct val="120000"/>
              </a:lnSpc>
            </a:pPr>
            <a:endParaRPr lang="en-US" sz="3200" b="1" dirty="0">
              <a:latin typeface="Lato Black" panose="020F0A02020204030203" pitchFamily="34" charset="0"/>
              <a:cs typeface="Arial" panose="020B0604020202020204" pitchFamily="34" charset="0"/>
            </a:endParaRPr>
          </a:p>
        </p:txBody>
      </p:sp>
      <p:pic>
        <p:nvPicPr>
          <p:cNvPr id="50" name="Picture 49">
            <a:extLst>
              <a:ext uri="{FF2B5EF4-FFF2-40B4-BE49-F238E27FC236}">
                <a16:creationId xmlns:a16="http://schemas.microsoft.com/office/drawing/2014/main" id="{4CEFDB1D-75CC-6B41-BE2F-5BD77C5B9AC2}"/>
              </a:ext>
            </a:extLst>
          </p:cNvPr>
          <p:cNvPicPr>
            <a:picLocks noChangeAspect="1"/>
          </p:cNvPicPr>
          <p:nvPr/>
        </p:nvPicPr>
        <p:blipFill rotWithShape="1">
          <a:blip r:embed="rId11"/>
          <a:srcRect l="2195" t="2306" r="2272" b="2580"/>
          <a:stretch/>
        </p:blipFill>
        <p:spPr>
          <a:xfrm>
            <a:off x="38572952" y="1740406"/>
            <a:ext cx="10534721" cy="7445709"/>
          </a:xfrm>
          <a:prstGeom prst="rect">
            <a:avLst/>
          </a:prstGeom>
        </p:spPr>
      </p:pic>
      <p:sp>
        <p:nvSpPr>
          <p:cNvPr id="46" name="Title 4">
            <a:extLst>
              <a:ext uri="{FF2B5EF4-FFF2-40B4-BE49-F238E27FC236}">
                <a16:creationId xmlns:a16="http://schemas.microsoft.com/office/drawing/2014/main" id="{3A1AC416-10D3-B54E-84AC-5E8C69A015BB}"/>
              </a:ext>
            </a:extLst>
          </p:cNvPr>
          <p:cNvSpPr txBox="1">
            <a:spLocks/>
          </p:cNvSpPr>
          <p:nvPr/>
        </p:nvSpPr>
        <p:spPr>
          <a:xfrm>
            <a:off x="38483530" y="1356148"/>
            <a:ext cx="11473735" cy="22327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lnSpc>
                <a:spcPct val="120000"/>
              </a:lnSpc>
            </a:pPr>
            <a:r>
              <a:rPr lang="en-US" sz="3200" b="1" dirty="0">
                <a:latin typeface="Lato" panose="020F0502020204030203" pitchFamily="34" charset="0"/>
                <a:cs typeface="Arial" panose="020B0604020202020204" pitchFamily="34" charset="0"/>
              </a:rPr>
              <a:t>Machine Learning Pipeline</a:t>
            </a:r>
          </a:p>
          <a:p>
            <a:pPr>
              <a:lnSpc>
                <a:spcPct val="120000"/>
              </a:lnSpc>
            </a:pPr>
            <a:endParaRPr lang="en-US" sz="3200" b="1" dirty="0">
              <a:latin typeface="Lato Black" panose="020F0A02020204030203" pitchFamily="34" charset="0"/>
              <a:cs typeface="Arial" panose="020B0604020202020204" pitchFamily="34" charset="0"/>
            </a:endParaRPr>
          </a:p>
        </p:txBody>
      </p:sp>
      <p:pic>
        <p:nvPicPr>
          <p:cNvPr id="53" name="Picture 52">
            <a:extLst>
              <a:ext uri="{FF2B5EF4-FFF2-40B4-BE49-F238E27FC236}">
                <a16:creationId xmlns:a16="http://schemas.microsoft.com/office/drawing/2014/main" id="{85ADE3E0-D668-A748-87C7-1A54043FDC7F}"/>
              </a:ext>
            </a:extLst>
          </p:cNvPr>
          <p:cNvPicPr>
            <a:picLocks noChangeAspect="1"/>
          </p:cNvPicPr>
          <p:nvPr/>
        </p:nvPicPr>
        <p:blipFill>
          <a:blip r:embed="rId12"/>
          <a:stretch>
            <a:fillRect/>
          </a:stretch>
        </p:blipFill>
        <p:spPr>
          <a:xfrm>
            <a:off x="12564665" y="25559081"/>
            <a:ext cx="5656510" cy="5656510"/>
          </a:xfrm>
          <a:prstGeom prst="rect">
            <a:avLst/>
          </a:prstGeom>
        </p:spPr>
      </p:pic>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5578</TotalTime>
  <Words>759</Words>
  <Application>Microsoft Macintosh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Lato Black</vt:lpstr>
      <vt:lpstr>Wingdings</vt:lpstr>
      <vt:lpstr>Roboto</vt:lpstr>
      <vt:lpstr>Calibri Light</vt:lpstr>
      <vt:lpstr>Lato</vt:lpstr>
      <vt:lpstr>Calibri</vt:lpstr>
      <vt:lpstr>Office Theme</vt:lpstr>
      <vt:lpstr>For microbiome data,  we need to select machine learning models that address the goal of the study because this selection will decide model accuracy, complexity, interpretability and computational efficiency.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Microsoft Office User</cp:lastModifiedBy>
  <cp:revision>209</cp:revision>
  <cp:lastPrinted>2019-05-22T18:15:06Z</cp:lastPrinted>
  <dcterms:created xsi:type="dcterms:W3CDTF">2018-09-16T19:13:41Z</dcterms:created>
  <dcterms:modified xsi:type="dcterms:W3CDTF">2019-05-22T18:15:54Z</dcterms:modified>
</cp:coreProperties>
</file>